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sldIdLst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06" r:id="rId15"/>
    <p:sldId id="307" r:id="rId16"/>
    <p:sldId id="308" r:id="rId17"/>
    <p:sldId id="310" r:id="rId18"/>
    <p:sldId id="311" r:id="rId19"/>
    <p:sldId id="312" r:id="rId20"/>
    <p:sldId id="313" r:id="rId21"/>
    <p:sldId id="273" r:id="rId22"/>
    <p:sldId id="274" r:id="rId23"/>
    <p:sldId id="275" r:id="rId24"/>
    <p:sldId id="276" r:id="rId25"/>
    <p:sldId id="317" r:id="rId26"/>
    <p:sldId id="315" r:id="rId27"/>
    <p:sldId id="278" r:id="rId28"/>
    <p:sldId id="314" r:id="rId29"/>
    <p:sldId id="316" r:id="rId30"/>
    <p:sldId id="279" r:id="rId31"/>
    <p:sldId id="280" r:id="rId32"/>
    <p:sldId id="281" r:id="rId33"/>
    <p:sldId id="282" r:id="rId34"/>
    <p:sldId id="318" r:id="rId35"/>
    <p:sldId id="283" r:id="rId36"/>
    <p:sldId id="305" r:id="rId37"/>
    <p:sldId id="284" r:id="rId38"/>
    <p:sldId id="319" r:id="rId39"/>
    <p:sldId id="320" r:id="rId40"/>
    <p:sldId id="321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1156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Milling-machine-husain-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Milling-machine-husain-1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Milling-machine-husain-1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Types of Milling Machines </a:t>
            </a:r>
          </a:p>
          <a:p>
            <a:pPr algn="just"/>
            <a:r>
              <a:rPr lang="en-US" sz="2800" dirty="0" smtClean="0"/>
              <a:t>The Milling machine may be classified in several forms, but the choice of any particular machine is determined primarily by the size of the </a:t>
            </a:r>
            <a:r>
              <a:rPr lang="en-US" sz="2800" dirty="0" err="1" smtClean="0"/>
              <a:t>workpiece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dirty="0" smtClean="0"/>
              <a:t>According to the general design, the distinctive types of milling machines are:</a:t>
            </a:r>
          </a:p>
          <a:p>
            <a:pPr algn="just">
              <a:buNone/>
            </a:pPr>
            <a:r>
              <a:rPr lang="en-US" sz="2800" dirty="0" smtClean="0"/>
              <a:t>   1. Column and Knee type milling machine</a:t>
            </a:r>
          </a:p>
          <a:p>
            <a:pPr algn="just">
              <a:buNone/>
            </a:pPr>
            <a:r>
              <a:rPr lang="en-US" sz="2800" dirty="0" smtClean="0"/>
              <a:t>   2. Fixed bed type or Manufacturing type milling machine</a:t>
            </a:r>
          </a:p>
          <a:p>
            <a:pPr algn="just">
              <a:buNone/>
            </a:pPr>
            <a:r>
              <a:rPr lang="en-US" sz="2800" dirty="0" smtClean="0"/>
              <a:t>   3. Planer type milling machine</a:t>
            </a:r>
          </a:p>
          <a:p>
            <a:pPr algn="just">
              <a:buNone/>
            </a:pPr>
            <a:r>
              <a:rPr lang="en-US" sz="2800" dirty="0" smtClean="0"/>
              <a:t>   4. Production milling machine</a:t>
            </a:r>
          </a:p>
          <a:p>
            <a:pPr algn="just">
              <a:buNone/>
            </a:pPr>
            <a:r>
              <a:rPr lang="en-US" sz="2800" dirty="0" smtClean="0"/>
              <a:t>   5. Special Purpose machines </a:t>
            </a:r>
          </a:p>
          <a:p>
            <a:pPr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1. Column and Knee type Milling Machine:</a:t>
            </a:r>
          </a:p>
          <a:p>
            <a:r>
              <a:rPr lang="en-US" sz="2800" dirty="0" smtClean="0"/>
              <a:t>These machines are general purpose and have single spindle only.</a:t>
            </a:r>
          </a:p>
          <a:p>
            <a:r>
              <a:rPr lang="en-US" sz="2800" dirty="0" smtClean="0"/>
              <a:t>They derived their name Column and Knee  type from the fact that the work table is supported on knee like casting.</a:t>
            </a:r>
          </a:p>
          <a:p>
            <a:r>
              <a:rPr lang="en-US" sz="2800" dirty="0" smtClean="0"/>
              <a:t>These machines depending upon the spindle position and table movements are further classified as follows:</a:t>
            </a:r>
          </a:p>
          <a:p>
            <a:pPr>
              <a:buNone/>
            </a:pPr>
            <a:r>
              <a:rPr lang="en-US" sz="2800" dirty="0" smtClean="0"/>
              <a:t>    a) Hand milling machine</a:t>
            </a:r>
          </a:p>
          <a:p>
            <a:pPr>
              <a:buNone/>
            </a:pPr>
            <a:r>
              <a:rPr lang="en-US" sz="2800" dirty="0" smtClean="0"/>
              <a:t>    b) Plain or Horizontal Milling machine</a:t>
            </a:r>
          </a:p>
          <a:p>
            <a:pPr>
              <a:buNone/>
            </a:pPr>
            <a:r>
              <a:rPr lang="en-US" sz="2800" dirty="0" smtClean="0"/>
              <a:t>    c) Vertical Milling machine</a:t>
            </a:r>
          </a:p>
          <a:p>
            <a:pPr>
              <a:buNone/>
            </a:pPr>
            <a:r>
              <a:rPr lang="en-US" sz="2800" dirty="0" smtClean="0"/>
              <a:t>    d) Universal Milling Machine</a:t>
            </a:r>
          </a:p>
          <a:p>
            <a:pPr>
              <a:buNone/>
            </a:pPr>
            <a:r>
              <a:rPr lang="en-US" sz="2800" dirty="0" smtClean="0"/>
              <a:t>    e) </a:t>
            </a:r>
            <a:r>
              <a:rPr lang="en-US" sz="2800" dirty="0" err="1" smtClean="0"/>
              <a:t>Omniversal</a:t>
            </a:r>
            <a:r>
              <a:rPr lang="en-US" sz="2800" dirty="0" smtClean="0"/>
              <a:t> Milling machine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>
            <a:normAutofit/>
          </a:bodyPr>
          <a:lstStyle/>
          <a:p>
            <a:pPr marL="514350" indent="-514350">
              <a:buAutoNum type="arabicParenR" startAt="2"/>
            </a:pPr>
            <a:r>
              <a:rPr lang="en-US" sz="2800" b="1" dirty="0" smtClean="0"/>
              <a:t>FIXED BED TYPE OR MANUFACTURING TYPE MILLING MACHINES</a:t>
            </a:r>
          </a:p>
          <a:p>
            <a:pPr marL="514350" indent="-514350"/>
            <a:r>
              <a:rPr lang="en-US" sz="2800" dirty="0" smtClean="0"/>
              <a:t>These machines, in comparison to the column and knee type, are more sturdy and rigid, heavier in weight and larger in size.</a:t>
            </a:r>
          </a:p>
          <a:p>
            <a:pPr marL="514350" indent="-514350"/>
            <a:r>
              <a:rPr lang="en-US" sz="2800" dirty="0" smtClean="0"/>
              <a:t>They are not suitable for tool room work.</a:t>
            </a:r>
          </a:p>
          <a:p>
            <a:pPr marL="514350" indent="-514350"/>
            <a:r>
              <a:rPr lang="en-US" sz="2800" dirty="0" smtClean="0"/>
              <a:t>Most of these machines are either automatic or semi-automatic in operation. </a:t>
            </a:r>
          </a:p>
          <a:p>
            <a:pPr marL="514350" indent="-514350"/>
            <a:r>
              <a:rPr lang="en-US" sz="2800" dirty="0" smtClean="0"/>
              <a:t>They may carry a single or multiple spindles.</a:t>
            </a:r>
          </a:p>
          <a:p>
            <a:pPr marL="514350" indent="-514350"/>
            <a:r>
              <a:rPr lang="en-US" sz="2800" dirty="0" smtClean="0"/>
              <a:t> The common operations performed on these machines are slot cutting, grooving, gang milling and facing.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800" dirty="0" smtClean="0"/>
              <a:t>Their further classification is as follows:</a:t>
            </a:r>
          </a:p>
          <a:p>
            <a:pPr marL="514350" indent="-514350">
              <a:buAutoNum type="alphaLcParenBoth"/>
            </a:pPr>
            <a:r>
              <a:rPr lang="en-US" sz="2800" dirty="0" smtClean="0"/>
              <a:t>Plain type (having single horizontal spindle).</a:t>
            </a:r>
          </a:p>
          <a:p>
            <a:pPr marL="514350" indent="-514350">
              <a:buNone/>
            </a:pPr>
            <a:r>
              <a:rPr lang="en-US" sz="2800" dirty="0" smtClean="0"/>
              <a:t>(b) Duplex head (having double horizontal spindles).</a:t>
            </a:r>
          </a:p>
          <a:p>
            <a:pPr marL="514350" indent="-514350">
              <a:buNone/>
            </a:pPr>
            <a:r>
              <a:rPr lang="en-US" sz="2800" dirty="0" smtClean="0"/>
              <a:t>(c) Triplex head (having two horizontal and one vertical spindle).</a:t>
            </a:r>
          </a:p>
          <a:p>
            <a:pPr marL="514350" indent="-514350">
              <a:buNone/>
            </a:pPr>
            <a:r>
              <a:rPr lang="en-US" sz="2800" dirty="0" smtClean="0"/>
              <a:t>(d) Rise and fall type (for profile milling).</a:t>
            </a:r>
          </a:p>
          <a:p>
            <a:pPr marL="514350" indent="-514350">
              <a:buNone/>
            </a:pPr>
            <a:r>
              <a:rPr lang="en-US" sz="2800" b="1" dirty="0" smtClean="0"/>
              <a:t>3) PLANER TYPE MILLING MACHINES</a:t>
            </a:r>
          </a:p>
          <a:p>
            <a:pPr marL="514350" indent="-514350"/>
            <a:r>
              <a:rPr lang="en-US" sz="2800" dirty="0" smtClean="0"/>
              <a:t>They are used for heavy work. </a:t>
            </a:r>
            <a:r>
              <a:rPr lang="en-US" sz="2800" dirty="0" err="1" smtClean="0"/>
              <a:t>Upto</a:t>
            </a:r>
            <a:r>
              <a:rPr lang="en-US" sz="2800" dirty="0" smtClean="0"/>
              <a:t> a maximum of four </a:t>
            </a:r>
            <a:r>
              <a:rPr lang="en-US" sz="2800" dirty="0" err="1" smtClean="0"/>
              <a:t>toolheads</a:t>
            </a:r>
            <a:r>
              <a:rPr lang="en-US" sz="2800" dirty="0" smtClean="0"/>
              <a:t> can be mounted over it, which can be adjusted vertically and transverse directions.</a:t>
            </a:r>
          </a:p>
          <a:p>
            <a:pPr marL="514350" indent="-514350"/>
            <a:r>
              <a:rPr lang="en-US" sz="2800" dirty="0" smtClean="0"/>
              <a:t> It has a robust and massive construction like a planer.</a:t>
            </a:r>
          </a:p>
          <a:p>
            <a:pPr marL="514350" indent="-514350"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800" b="1" dirty="0" smtClean="0"/>
              <a:t>4)PRODUCTION MILLING MACHINES</a:t>
            </a:r>
          </a:p>
          <a:p>
            <a:pPr marL="514350" indent="-514350"/>
            <a:r>
              <a:rPr lang="en-US" sz="2800" dirty="0" smtClean="0"/>
              <a:t>They are also manufacturing machines but differ from the above described machines in that they do not have a fixed bed</a:t>
            </a:r>
          </a:p>
          <a:p>
            <a:pPr marL="514350" indent="-514350"/>
            <a:r>
              <a:rPr lang="en-US" sz="2800" dirty="0" smtClean="0"/>
              <a:t> They include the following machines:</a:t>
            </a:r>
          </a:p>
          <a:p>
            <a:pPr marL="514350" indent="-514350">
              <a:buNone/>
            </a:pPr>
            <a:r>
              <a:rPr lang="en-US" sz="2800" dirty="0" smtClean="0"/>
              <a:t>        (a) Rotary table or continuous type.</a:t>
            </a:r>
          </a:p>
          <a:p>
            <a:pPr marL="514350" indent="-514350">
              <a:buNone/>
            </a:pPr>
            <a:r>
              <a:rPr lang="en-US" sz="2800" dirty="0" smtClean="0"/>
              <a:t>        (b) Drum type</a:t>
            </a:r>
          </a:p>
          <a:p>
            <a:pPr marL="514350" indent="-514350">
              <a:buNone/>
            </a:pPr>
            <a:r>
              <a:rPr lang="en-US" sz="2800" dirty="0" smtClean="0"/>
              <a:t>        (c) Tracer controlled.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800" b="1" dirty="0" smtClean="0"/>
              <a:t>5. SPECIAL PURPOSE MILLING MACHINES</a:t>
            </a:r>
          </a:p>
          <a:p>
            <a:pPr marL="514350" indent="-514350"/>
            <a:r>
              <a:rPr lang="en-US" sz="2800" dirty="0" smtClean="0"/>
              <a:t>These machines are designed to perform a specific type of operation only.</a:t>
            </a:r>
          </a:p>
          <a:p>
            <a:pPr marL="514350" indent="-514350"/>
            <a:r>
              <a:rPr lang="en-US" sz="2800" dirty="0" smtClean="0"/>
              <a:t> They include the following machines:</a:t>
            </a:r>
          </a:p>
          <a:p>
            <a:pPr marL="514350" indent="-514350">
              <a:buNone/>
            </a:pPr>
            <a:r>
              <a:rPr lang="en-US" sz="2800" dirty="0" smtClean="0"/>
              <a:t>       (a) Thread milling machine</a:t>
            </a:r>
          </a:p>
          <a:p>
            <a:pPr marL="514350" indent="-514350">
              <a:buNone/>
            </a:pPr>
            <a:r>
              <a:rPr lang="en-US" sz="2800" dirty="0" smtClean="0"/>
              <a:t>	(b) Profile milling machine</a:t>
            </a:r>
          </a:p>
          <a:p>
            <a:pPr marL="514350" indent="-514350">
              <a:buNone/>
            </a:pPr>
            <a:r>
              <a:rPr lang="en-US" sz="2800" dirty="0" smtClean="0"/>
              <a:t>	(c) Gear milling or gear </a:t>
            </a:r>
            <a:r>
              <a:rPr lang="en-US" sz="2800" dirty="0" err="1" smtClean="0"/>
              <a:t>hobbing</a:t>
            </a:r>
            <a:r>
              <a:rPr lang="en-US" sz="2800" dirty="0" smtClean="0"/>
              <a:t> machine</a:t>
            </a:r>
          </a:p>
          <a:p>
            <a:pPr marL="514350" indent="-514350">
              <a:buNone/>
            </a:pPr>
            <a:r>
              <a:rPr lang="en-US" sz="2800" dirty="0" smtClean="0"/>
              <a:t>	(d) Cam milling machine</a:t>
            </a:r>
          </a:p>
          <a:p>
            <a:pPr marL="514350" indent="-514350">
              <a:buNone/>
            </a:pPr>
            <a:r>
              <a:rPr lang="en-US" sz="2800" dirty="0" smtClean="0"/>
              <a:t>	(e) Planetary type milling machine</a:t>
            </a:r>
          </a:p>
          <a:p>
            <a:pPr marL="514350" indent="-514350">
              <a:buNone/>
            </a:pPr>
            <a:r>
              <a:rPr lang="en-US" sz="2800" dirty="0" smtClean="0"/>
              <a:t>	(f) Double end milling machine</a:t>
            </a:r>
          </a:p>
          <a:p>
            <a:pPr marL="514350" indent="-514350">
              <a:buNone/>
            </a:pPr>
            <a:r>
              <a:rPr lang="en-US" sz="2800" dirty="0" smtClean="0"/>
              <a:t>	(g) Skin milling machine</a:t>
            </a:r>
          </a:p>
          <a:p>
            <a:pPr marL="514350" indent="-514350">
              <a:buNone/>
            </a:pPr>
            <a:r>
              <a:rPr lang="en-US" sz="2800" dirty="0" smtClean="0"/>
              <a:t>	(h) Spar milling machine.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 b="1" dirty="0" smtClean="0"/>
              <a:t>Column and Knee type Milling Machine:</a:t>
            </a:r>
          </a:p>
          <a:p>
            <a:pPr marL="514350" indent="-514350">
              <a:buNone/>
            </a:pPr>
            <a:r>
              <a:rPr lang="en-US" sz="2800" b="1" dirty="0" smtClean="0"/>
              <a:t>      a) Hand milling machine:</a:t>
            </a:r>
          </a:p>
          <a:p>
            <a:pPr marL="514350" indent="-514350"/>
            <a:r>
              <a:rPr lang="en-US" sz="2800" dirty="0" smtClean="0"/>
              <a:t>It is the simplest of all the milling machines and smallest in size. </a:t>
            </a:r>
          </a:p>
          <a:p>
            <a:pPr marL="514350" indent="-514350"/>
            <a:r>
              <a:rPr lang="en-US" sz="2800" dirty="0" smtClean="0"/>
              <a:t>All the operations, except the rotation of arbor, are performed by hand.</a:t>
            </a:r>
          </a:p>
          <a:p>
            <a:pPr marL="514350" indent="-514350"/>
            <a:r>
              <a:rPr lang="en-US" sz="2800" dirty="0" smtClean="0"/>
              <a:t> The table, carrying the work over it, is moved by hand to feed the work.</a:t>
            </a:r>
          </a:p>
          <a:p>
            <a:pPr marL="514350" indent="-514350"/>
            <a:r>
              <a:rPr lang="en-US" sz="2800" dirty="0" smtClean="0"/>
              <a:t> This machine is specially useful in producing small components like hexagonal or square heads on bolts, cutting slots on screw heads, cutting key ways, etc.</a:t>
            </a:r>
          </a:p>
          <a:p>
            <a:pPr marL="514350" indent="-514350">
              <a:buNone/>
            </a:pPr>
            <a:endParaRPr lang="en-US" sz="2800" b="1" dirty="0" smtClean="0"/>
          </a:p>
          <a:p>
            <a:pPr marL="514350" indent="-514350"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Milling-machine-husain-1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Milling-machine-husain-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81" y="550606"/>
            <a:ext cx="6577779" cy="588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Milling-machine-husain-2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Milling-machine-husain-2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/>
              <a:t>Applications: </a:t>
            </a:r>
          </a:p>
          <a:p>
            <a:r>
              <a:rPr lang="en-US" sz="2400" b="1" dirty="0" smtClean="0"/>
              <a:t>Slotting and Keyway Cutting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Cutting slots, grooves, and keyways on shafts or gears.</a:t>
            </a:r>
          </a:p>
          <a:p>
            <a:r>
              <a:rPr lang="en-US" sz="2400" b="1" dirty="0" smtClean="0"/>
              <a:t>Gear Cutting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Manufacturing different types of gears such as spur gears, helical gears, and worm gears.</a:t>
            </a:r>
          </a:p>
          <a:p>
            <a:r>
              <a:rPr lang="en-US" sz="2400" b="1" dirty="0" smtClean="0"/>
              <a:t>Machining of Flat Surfaces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Producing flat surfaces on work pieces with high accuracy.</a:t>
            </a:r>
          </a:p>
          <a:p>
            <a:r>
              <a:rPr lang="en-US" sz="2400" b="1" dirty="0" smtClean="0"/>
              <a:t>Contour Milling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Milling complex shapes and contours, especially on large and heavy components.</a:t>
            </a:r>
          </a:p>
          <a:p>
            <a:pPr>
              <a:buNone/>
            </a:pPr>
            <a:endParaRPr lang="en-US" sz="2600" dirty="0" smtClean="0"/>
          </a:p>
          <a:p>
            <a:pPr marL="514350" indent="-514350"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>
            <a:normAutofit fontScale="92500"/>
          </a:bodyPr>
          <a:lstStyle/>
          <a:p>
            <a:pPr marL="514350" indent="-514350">
              <a:buNone/>
            </a:pPr>
            <a:r>
              <a:rPr lang="en-US" sz="2800" b="1" dirty="0" smtClean="0"/>
              <a:t>    c) Vertical milling machine:</a:t>
            </a:r>
          </a:p>
          <a:p>
            <a:pPr marL="514350" indent="-514350"/>
            <a:r>
              <a:rPr lang="en-US" sz="2800" dirty="0" smtClean="0"/>
              <a:t>It derives its name from the vertical position of the spindle. </a:t>
            </a:r>
          </a:p>
          <a:p>
            <a:pPr marL="514350" indent="-514350"/>
            <a:r>
              <a:rPr lang="en-US" sz="2800" dirty="0" smtClean="0"/>
              <a:t>This machine is available in both types; </a:t>
            </a:r>
          </a:p>
          <a:p>
            <a:pPr marL="514350" indent="-514350">
              <a:buNone/>
            </a:pPr>
            <a:r>
              <a:rPr lang="en-US" sz="2800" dirty="0" smtClean="0"/>
              <a:t>       a) fixed head type </a:t>
            </a:r>
          </a:p>
          <a:p>
            <a:pPr marL="514350" indent="-514350">
              <a:buNone/>
            </a:pPr>
            <a:r>
              <a:rPr lang="en-US" sz="2800" dirty="0" smtClean="0"/>
              <a:t>       b) swivelling head type</a:t>
            </a:r>
          </a:p>
          <a:p>
            <a:pPr>
              <a:buNone/>
            </a:pPr>
            <a:r>
              <a:rPr lang="en-US" sz="2600" b="1" dirty="0" smtClean="0"/>
              <a:t>Applications:</a:t>
            </a:r>
          </a:p>
          <a:p>
            <a:r>
              <a:rPr lang="en-US" sz="2200" b="1" dirty="0" smtClean="0"/>
              <a:t>Face Milling</a:t>
            </a:r>
            <a:endParaRPr lang="en-US" sz="2200" dirty="0" smtClean="0"/>
          </a:p>
          <a:p>
            <a:pPr>
              <a:buNone/>
            </a:pPr>
            <a:r>
              <a:rPr lang="en-US" sz="2200" dirty="0" smtClean="0"/>
              <a:t>     Creating flat surfaces or faces on a </a:t>
            </a:r>
            <a:r>
              <a:rPr lang="en-US" sz="2200" dirty="0" err="1" smtClean="0"/>
              <a:t>workpiece</a:t>
            </a:r>
            <a:r>
              <a:rPr lang="en-US" sz="2200" dirty="0" smtClean="0"/>
              <a:t>.</a:t>
            </a:r>
          </a:p>
          <a:p>
            <a:r>
              <a:rPr lang="en-US" sz="2200" b="1" dirty="0" smtClean="0"/>
              <a:t>Slotting and Grooving</a:t>
            </a:r>
            <a:endParaRPr lang="en-US" sz="2200" dirty="0" smtClean="0"/>
          </a:p>
          <a:p>
            <a:pPr>
              <a:buNone/>
            </a:pPr>
            <a:r>
              <a:rPr lang="en-US" sz="2200" dirty="0" smtClean="0"/>
              <a:t>      Cutting slots, keyways, or grooves in components.</a:t>
            </a:r>
          </a:p>
          <a:p>
            <a:r>
              <a:rPr lang="en-US" sz="2200" b="1" dirty="0" smtClean="0"/>
              <a:t>Drilling, Boring, and Reaming</a:t>
            </a:r>
            <a:endParaRPr lang="en-US" sz="2200" dirty="0" smtClean="0"/>
          </a:p>
          <a:p>
            <a:pPr>
              <a:buNone/>
            </a:pPr>
            <a:r>
              <a:rPr lang="en-US" sz="2200" dirty="0" smtClean="0"/>
              <a:t>       Vertical mills often serve as drill presses to perform accurate drilling operations.</a:t>
            </a:r>
          </a:p>
          <a:p>
            <a:r>
              <a:rPr lang="en-US" sz="2200" b="1" dirty="0" smtClean="0"/>
              <a:t>Complex Contour Milling</a:t>
            </a:r>
            <a:endParaRPr lang="en-US" sz="2200" dirty="0" smtClean="0"/>
          </a:p>
          <a:p>
            <a:pPr>
              <a:buNone/>
            </a:pPr>
            <a:r>
              <a:rPr lang="en-US" sz="2200" dirty="0" smtClean="0"/>
              <a:t>       Producing intricate shapes, contours, and profiles on a </a:t>
            </a:r>
            <a:r>
              <a:rPr lang="en-US" sz="2200" dirty="0" err="1" smtClean="0"/>
              <a:t>workpiece</a:t>
            </a:r>
            <a:r>
              <a:rPr lang="en-US" sz="2200" dirty="0" smtClean="0"/>
              <a:t>.</a:t>
            </a:r>
          </a:p>
          <a:p>
            <a:r>
              <a:rPr lang="en-US" sz="2200" b="1" dirty="0" smtClean="0"/>
              <a:t>Engraving</a:t>
            </a:r>
            <a:endParaRPr lang="en-US" sz="2200" dirty="0" smtClean="0"/>
          </a:p>
          <a:p>
            <a:pPr>
              <a:buNone/>
            </a:pPr>
            <a:r>
              <a:rPr lang="en-US" sz="2200" dirty="0" smtClean="0"/>
              <a:t>      Detailed engraving or lettering on metal or other materials.</a:t>
            </a:r>
          </a:p>
          <a:p>
            <a:pPr marL="514350" indent="-514350"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85788"/>
            <a:ext cx="70104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09563"/>
            <a:ext cx="7162800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" y="138450"/>
            <a:ext cx="8978630" cy="671955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3000" b="1" dirty="0" smtClean="0"/>
              <a:t>Orientation of the Spindle and Cutter</a:t>
            </a:r>
          </a:p>
          <a:p>
            <a:r>
              <a:rPr lang="en-US" sz="3000" b="1" dirty="0" smtClean="0"/>
              <a:t>Horizontal milling machine: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The spindle is horizontal, so the cutter is mounted on an arbor that extends sideways. This makes it excellent for:</a:t>
            </a:r>
          </a:p>
          <a:p>
            <a:pPr lvl="1"/>
            <a:r>
              <a:rPr lang="en-US" sz="2600" dirty="0" smtClean="0"/>
              <a:t>Heavy, deep cuts on larger, heavier </a:t>
            </a:r>
            <a:r>
              <a:rPr lang="en-US" sz="2600" dirty="0" err="1" smtClean="0"/>
              <a:t>workpieces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 smtClean="0"/>
              <a:t>Cutting wide slots and keyways efficiently.</a:t>
            </a:r>
          </a:p>
          <a:p>
            <a:pPr lvl="1"/>
            <a:r>
              <a:rPr lang="en-US" sz="2600" dirty="0" smtClean="0"/>
              <a:t>Using multiple cutters on an arbor simultaneously (e.g., straddle milling).</a:t>
            </a:r>
          </a:p>
          <a:p>
            <a:r>
              <a:rPr lang="en-US" sz="3000" b="1" dirty="0" smtClean="0"/>
              <a:t>Vertical milling machine: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The spindle is vertical, so the cutter points downwards. This makes it better for:</a:t>
            </a:r>
          </a:p>
          <a:p>
            <a:pPr lvl="1"/>
            <a:r>
              <a:rPr lang="en-US" sz="2600" dirty="0" smtClean="0"/>
              <a:t>Precision and detailed work on smaller parts.</a:t>
            </a:r>
          </a:p>
          <a:p>
            <a:pPr lvl="1"/>
            <a:r>
              <a:rPr lang="en-US" sz="2600" dirty="0" smtClean="0"/>
              <a:t>Easy setup and operation for drilling, boring, and slotting.</a:t>
            </a:r>
          </a:p>
          <a:p>
            <a:pPr lvl="1"/>
            <a:r>
              <a:rPr lang="en-US" sz="2600" dirty="0" smtClean="0"/>
              <a:t>Versatility with different tools (end mills, face mills, drill bits).</a:t>
            </a:r>
          </a:p>
          <a:p>
            <a:pPr marL="514350" indent="-514350"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Milling-machine-husain-2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Milling-machine-husain-2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Milling-machine-husain-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Milling-machine-husain-2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12650"/>
            <a:ext cx="9144000" cy="707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1" y="432619"/>
            <a:ext cx="7462176" cy="5928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185738"/>
            <a:ext cx="7448550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Milling-machine-husain-2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6" y="324464"/>
            <a:ext cx="7462683" cy="60665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26580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Milling-machine-husain-2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0"/>
            <a:ext cx="7340231" cy="903767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 smtClean="0"/>
              <a:t>4)PRODUCTION MILLING </a:t>
            </a:r>
            <a:r>
              <a:rPr lang="en-US" b="1" dirty="0" smtClean="0"/>
              <a:t>MACHINES</a:t>
            </a:r>
          </a:p>
          <a:p>
            <a:pPr marL="514350" indent="-514350">
              <a:buAutoNum type="alphaLcParenBoth"/>
            </a:pPr>
            <a:r>
              <a:rPr lang="en-US" dirty="0" smtClean="0"/>
              <a:t>Rotary </a:t>
            </a:r>
            <a:r>
              <a:rPr lang="en-US" dirty="0" smtClean="0"/>
              <a:t>table or continuous </a:t>
            </a:r>
            <a:r>
              <a:rPr lang="en-US" dirty="0" smtClean="0"/>
              <a:t>type</a:t>
            </a:r>
          </a:p>
          <a:p>
            <a:pPr marL="514350" indent="-514350">
              <a:buAutoNum type="alphaLcParenBoth"/>
            </a:pPr>
            <a:endParaRPr lang="en-US" dirty="0" smtClean="0"/>
          </a:p>
          <a:p>
            <a:pPr marL="514350" indent="-514350">
              <a:buAutoNum type="alphaLcParenBoth"/>
            </a:pPr>
            <a:endParaRPr lang="en-US" dirty="0" smtClean="0"/>
          </a:p>
          <a:p>
            <a:pPr marL="514350" indent="-51435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467293"/>
            <a:ext cx="7981950" cy="528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019" y="0"/>
            <a:ext cx="7340231" cy="903767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dirty="0" smtClean="0"/>
              <a:t>(b) Drum type milling machine</a:t>
            </a:r>
          </a:p>
          <a:p>
            <a:pPr marL="514350" indent="-514350">
              <a:buAutoNum type="alphaLcParenBoth"/>
            </a:pPr>
            <a:endParaRPr lang="en-US" dirty="0" smtClean="0"/>
          </a:p>
          <a:p>
            <a:pPr marL="514350" indent="-514350">
              <a:buAutoNum type="alphaLcParenBoth"/>
            </a:pPr>
            <a:endParaRPr lang="en-US" dirty="0" smtClean="0"/>
          </a:p>
          <a:p>
            <a:pPr marL="514350" indent="-51435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074" y="1073888"/>
            <a:ext cx="7113182" cy="532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82" y="0"/>
            <a:ext cx="7340231" cy="680484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dirty="0" smtClean="0"/>
              <a:t>(c) Tracer Controlled milling machine</a:t>
            </a:r>
          </a:p>
          <a:p>
            <a:pPr marL="514350" indent="-514350">
              <a:buAutoNum type="alphaLcParenBoth"/>
            </a:pPr>
            <a:endParaRPr lang="en-US" dirty="0" smtClean="0"/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688" y="766763"/>
            <a:ext cx="576262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Milling-machine-husain-3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Milling-machine-husain-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Milling-machine-husain-3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Milling-machine-husain-3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Milling-machine-husain-3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Milling-machine-husain-3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Milling-machine-husain-3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Milling-machine-husain-3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Milling-machine-husain-3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Milling-machine-husain-3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-Milling-machine-husain-3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-Milling-machine-husain-4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Milling-machine-husain-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-Milling-machine-husain-4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-Milling-machine-husain-4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3-Milling-machine-husain-4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-Milling-machine-husain-4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-Milling-machine-husain-4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-Milling-machine-husain-4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-Milling-machine-husain-4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8-Milling-machine-husain-4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-Milling-machine-husain-4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Milling-machine-husain-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Milling-machine-husain-1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Milling-machine-husain-1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Milling-machine-husain-1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48B3D569B4B84583E5D6E145783A1E" ma:contentTypeVersion="8" ma:contentTypeDescription="Create a new document." ma:contentTypeScope="" ma:versionID="989b4896b159dac5f1882b545af296d5">
  <xsd:schema xmlns:xsd="http://www.w3.org/2001/XMLSchema" xmlns:xs="http://www.w3.org/2001/XMLSchema" xmlns:p="http://schemas.microsoft.com/office/2006/metadata/properties" xmlns:ns2="f3be0122-2a3b-4766-b366-d5ce6e128a73" targetNamespace="http://schemas.microsoft.com/office/2006/metadata/properties" ma:root="true" ma:fieldsID="fb29e93e0ddbc88fd3e34fa455263ef3" ns2:_="">
    <xsd:import namespace="f3be0122-2a3b-4766-b366-d5ce6e128a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e0122-2a3b-4766-b366-d5ce6e128a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D271B9-B2E9-4110-8766-F0F8E30D2A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e0122-2a3b-4766-b366-d5ce6e128a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5AA14D-6924-4B9E-90A4-1411B52166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687</Words>
  <Application>Microsoft Office PowerPoint</Application>
  <PresentationFormat>On-screen Show (4:3)</PresentationFormat>
  <Paragraphs>98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PRASAD</dc:creator>
  <cp:keywords/>
  <dc:description>generated using python-pptx</dc:description>
  <cp:lastModifiedBy>PRASAD</cp:lastModifiedBy>
  <cp:revision>43</cp:revision>
  <dcterms:created xsi:type="dcterms:W3CDTF">2013-01-27T09:14:16Z</dcterms:created>
  <dcterms:modified xsi:type="dcterms:W3CDTF">2025-08-05T05:27:15Z</dcterms:modified>
  <cp:category/>
</cp:coreProperties>
</file>